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888"/>
    <a:srgbClr val="F1ECE3"/>
    <a:srgbClr val="E9E1D3"/>
    <a:srgbClr val="F8F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2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3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9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1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93B3-64B5-4D6C-A4BF-BCCBAF25AC54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CD89-D730-4656-898C-6766AB6F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4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Corn">
            <a:extLst>
              <a:ext uri="{FF2B5EF4-FFF2-40B4-BE49-F238E27FC236}">
                <a16:creationId xmlns:a16="http://schemas.microsoft.com/office/drawing/2014/main" id="{64F11936-65B2-4D86-85AB-A907D1AE0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015165">
            <a:off x="-1380465" y="6265304"/>
            <a:ext cx="4596384" cy="45963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E46328-D805-4F7B-AEC0-775DB3389DB1}"/>
              </a:ext>
            </a:extLst>
          </p:cNvPr>
          <p:cNvSpPr txBox="1"/>
          <p:nvPr/>
        </p:nvSpPr>
        <p:spPr>
          <a:xfrm>
            <a:off x="2087880" y="242792"/>
            <a:ext cx="5108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Pristina" panose="03060402040406080204" pitchFamily="66" charset="0"/>
              </a:rPr>
              <a:t>CropTalk</a:t>
            </a:r>
            <a:r>
              <a:rPr lang="en-US" sz="9000" dirty="0">
                <a:latin typeface="Pristina" panose="03060402040406080204" pitchFamily="66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043FD1-3244-4619-92F4-A7454C58A0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" y="554736"/>
            <a:ext cx="1463707" cy="7741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168801-2F1F-4DF2-BA0E-3E1E9B2D23B3}"/>
              </a:ext>
            </a:extLst>
          </p:cNvPr>
          <p:cNvSpPr txBox="1"/>
          <p:nvPr/>
        </p:nvSpPr>
        <p:spPr>
          <a:xfrm>
            <a:off x="4145280" y="1662284"/>
            <a:ext cx="2974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ndara" panose="020E0502030303020204" pitchFamily="34" charset="0"/>
              </a:rPr>
              <a:t>Webinar Series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58F8B-9D17-4305-B615-F9A5FB85FA12}"/>
              </a:ext>
            </a:extLst>
          </p:cNvPr>
          <p:cNvSpPr txBox="1"/>
          <p:nvPr/>
        </p:nvSpPr>
        <p:spPr>
          <a:xfrm>
            <a:off x="365760" y="2121408"/>
            <a:ext cx="7022592" cy="5166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Broadcast Live from 12:00 – 1:00 pm CT</a:t>
            </a:r>
          </a:p>
          <a:p>
            <a:pPr algn="ctr"/>
            <a:r>
              <a:rPr lang="en-US" sz="2400" b="1" dirty="0">
                <a:latin typeface="Candara" panose="020E0502030303020204" pitchFamily="34" charset="0"/>
              </a:rPr>
              <a:t>via Zoom and YouTube</a:t>
            </a:r>
          </a:p>
          <a:p>
            <a:pPr algn="ctr"/>
            <a:endParaRPr lang="en-US" sz="1000" b="1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400" b="1" dirty="0">
                <a:latin typeface="Candara" panose="020E0502030303020204" pitchFamily="34" charset="0"/>
              </a:rPr>
              <a:t>February 20</a:t>
            </a:r>
          </a:p>
          <a:p>
            <a:pPr algn="ctr">
              <a:lnSpc>
                <a:spcPct val="95000"/>
              </a:lnSpc>
            </a:pPr>
            <a:r>
              <a:rPr lang="en-US" sz="2200" dirty="0">
                <a:latin typeface="Candara" panose="020E0502030303020204" pitchFamily="34" charset="0"/>
              </a:rPr>
              <a:t>Management Tactics for Wheat Production</a:t>
            </a:r>
          </a:p>
          <a:p>
            <a:pPr algn="ctr">
              <a:lnSpc>
                <a:spcPct val="95000"/>
              </a:lnSpc>
            </a:pPr>
            <a:r>
              <a:rPr lang="en-US" i="1" dirty="0">
                <a:latin typeface="Candara" panose="020E0502030303020204" pitchFamily="34" charset="0"/>
              </a:rPr>
              <a:t>Romulo </a:t>
            </a:r>
            <a:r>
              <a:rPr lang="en-US" i="1" dirty="0" err="1">
                <a:latin typeface="Candara" panose="020E0502030303020204" pitchFamily="34" charset="0"/>
              </a:rPr>
              <a:t>Lollato</a:t>
            </a:r>
            <a:r>
              <a:rPr lang="en-US" i="1" dirty="0">
                <a:latin typeface="Candara" panose="020E0502030303020204" pitchFamily="34" charset="0"/>
              </a:rPr>
              <a:t>, K-State Wheat Specialist</a:t>
            </a:r>
          </a:p>
          <a:p>
            <a:pPr algn="ctr">
              <a:lnSpc>
                <a:spcPct val="95000"/>
              </a:lnSpc>
            </a:pPr>
            <a:endParaRPr lang="en-US" sz="1000" b="1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400" b="1" dirty="0">
                <a:latin typeface="Candara" panose="020E0502030303020204" pitchFamily="34" charset="0"/>
              </a:rPr>
              <a:t>February 27</a:t>
            </a:r>
          </a:p>
          <a:p>
            <a:pPr algn="ctr">
              <a:lnSpc>
                <a:spcPct val="95000"/>
              </a:lnSpc>
            </a:pPr>
            <a:r>
              <a:rPr lang="en-US" sz="2200" dirty="0">
                <a:latin typeface="Candara" panose="020E0502030303020204" pitchFamily="34" charset="0"/>
              </a:rPr>
              <a:t>Biological Products and Their Role in Soil Fertility</a:t>
            </a:r>
          </a:p>
          <a:p>
            <a:pPr algn="ctr">
              <a:lnSpc>
                <a:spcPct val="95000"/>
              </a:lnSpc>
            </a:pPr>
            <a:r>
              <a:rPr lang="en-US" i="1" dirty="0">
                <a:latin typeface="Candara" panose="020E0502030303020204" pitchFamily="34" charset="0"/>
              </a:rPr>
              <a:t>Dave Franzen, North Dakota State Soil Specialist</a:t>
            </a:r>
          </a:p>
          <a:p>
            <a:pPr algn="ctr">
              <a:lnSpc>
                <a:spcPct val="95000"/>
              </a:lnSpc>
            </a:pPr>
            <a:endParaRPr lang="en-US" sz="1000" b="1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400" b="1" dirty="0">
                <a:latin typeface="Candara" panose="020E0502030303020204" pitchFamily="34" charset="0"/>
              </a:rPr>
              <a:t>March 5</a:t>
            </a:r>
          </a:p>
          <a:p>
            <a:pPr algn="ctr">
              <a:lnSpc>
                <a:spcPct val="95000"/>
              </a:lnSpc>
            </a:pPr>
            <a:r>
              <a:rPr lang="en-US" sz="2200" dirty="0">
                <a:latin typeface="Candara" panose="020E0502030303020204" pitchFamily="34" charset="0"/>
              </a:rPr>
              <a:t>Managing Areas of Fields with High pH</a:t>
            </a:r>
          </a:p>
          <a:p>
            <a:pPr algn="ctr">
              <a:lnSpc>
                <a:spcPct val="95000"/>
              </a:lnSpc>
            </a:pPr>
            <a:r>
              <a:rPr lang="en-US" i="1" dirty="0">
                <a:latin typeface="Candara" panose="020E0502030303020204" pitchFamily="34" charset="0"/>
              </a:rPr>
              <a:t>Dorivar Ruiz Diaz, K-State Soil Fertility Specialist</a:t>
            </a:r>
          </a:p>
          <a:p>
            <a:pPr algn="ctr">
              <a:lnSpc>
                <a:spcPct val="95000"/>
              </a:lnSpc>
            </a:pPr>
            <a:endParaRPr lang="en-US" sz="1000" b="1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400" b="1" dirty="0">
                <a:latin typeface="Candara" panose="020E0502030303020204" pitchFamily="34" charset="0"/>
              </a:rPr>
              <a:t>March 12</a:t>
            </a:r>
          </a:p>
          <a:p>
            <a:pPr algn="ctr">
              <a:lnSpc>
                <a:spcPct val="95000"/>
              </a:lnSpc>
            </a:pPr>
            <a:r>
              <a:rPr lang="en-US" sz="2200" dirty="0">
                <a:latin typeface="Candara" panose="020E0502030303020204" pitchFamily="34" charset="0"/>
              </a:rPr>
              <a:t>Fallow Replacement Options in Dryland Rotations</a:t>
            </a:r>
          </a:p>
          <a:p>
            <a:pPr algn="ctr">
              <a:lnSpc>
                <a:spcPct val="95000"/>
              </a:lnSpc>
            </a:pPr>
            <a:r>
              <a:rPr lang="en-US" i="1" dirty="0">
                <a:latin typeface="Candara" panose="020E0502030303020204" pitchFamily="34" charset="0"/>
              </a:rPr>
              <a:t>Lucas Haag, K-State Northwest Area Agronomist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3A1C0E-4ED2-4232-8C71-B08F0D2DD1FF}"/>
              </a:ext>
            </a:extLst>
          </p:cNvPr>
          <p:cNvSpPr txBox="1"/>
          <p:nvPr/>
        </p:nvSpPr>
        <p:spPr>
          <a:xfrm>
            <a:off x="539496" y="7287438"/>
            <a:ext cx="66568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 dirty="0">
                <a:latin typeface="Candara" panose="020E0502030303020204" pitchFamily="34" charset="0"/>
              </a:rPr>
              <a:t>Register to attend at www.northwest.ksu.edu/events</a:t>
            </a:r>
          </a:p>
          <a:p>
            <a:pPr algn="ctr">
              <a:lnSpc>
                <a:spcPct val="95000"/>
              </a:lnSpc>
            </a:pPr>
            <a:endParaRPr lang="en-US" sz="1000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dirty="0">
                <a:latin typeface="Candara" panose="020E0502030303020204" pitchFamily="34" charset="0"/>
              </a:rPr>
              <a:t>Links for joining will be sent after registration.</a:t>
            </a:r>
          </a:p>
          <a:p>
            <a:pPr algn="ctr">
              <a:lnSpc>
                <a:spcPct val="95000"/>
              </a:lnSpc>
            </a:pPr>
            <a:endParaRPr lang="en-US" sz="1000" dirty="0">
              <a:latin typeface="Candara" panose="020E050203030302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dirty="0">
                <a:latin typeface="Candara" panose="020E0502030303020204" pitchFamily="34" charset="0"/>
              </a:rPr>
              <a:t>Certified Crop Advisor (CCA) Credits have been applied for.</a:t>
            </a:r>
          </a:p>
          <a:p>
            <a:pPr algn="ctr"/>
            <a:endParaRPr lang="en-US" sz="1400" dirty="0">
              <a:latin typeface="Candara" panose="020E0502030303020204" pitchFamily="34" charset="0"/>
            </a:endParaRPr>
          </a:p>
          <a:p>
            <a:pPr algn="ctr"/>
            <a:r>
              <a:rPr lang="en-US" sz="1400" dirty="0">
                <a:latin typeface="Candara" panose="020E0502030303020204" pitchFamily="34" charset="0"/>
              </a:rPr>
              <a:t>If you have questions, please contact your local Extension agent or the K-State Northwest Research and Extension Center at 785-462-6281.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C70E5-124D-4EC3-A8C0-F2A37D765A81}"/>
              </a:ext>
            </a:extLst>
          </p:cNvPr>
          <p:cNvSpPr txBox="1"/>
          <p:nvPr/>
        </p:nvSpPr>
        <p:spPr>
          <a:xfrm>
            <a:off x="1115568" y="9582911"/>
            <a:ext cx="5559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andara" panose="020E0502030303020204" pitchFamily="34" charset="0"/>
              </a:rPr>
              <a:t>K-State Research and Extension is an equal opportunity provider and employer.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BDEC73-643D-4033-8945-C633D0771E38}"/>
              </a:ext>
            </a:extLst>
          </p:cNvPr>
          <p:cNvSpPr/>
          <p:nvPr/>
        </p:nvSpPr>
        <p:spPr>
          <a:xfrm>
            <a:off x="277368" y="219456"/>
            <a:ext cx="7217664" cy="9620584"/>
          </a:xfrm>
          <a:prstGeom prst="rect">
            <a:avLst/>
          </a:prstGeom>
          <a:noFill/>
          <a:ln w="28575">
            <a:solidFill>
              <a:srgbClr val="E9E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F76DC4-F70B-426C-B1D6-BCAAE1EE4A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844" y="7156704"/>
            <a:ext cx="1328928" cy="13289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E55A3DA-88EF-4041-8BD6-84DB9D6AD919}"/>
              </a:ext>
            </a:extLst>
          </p:cNvPr>
          <p:cNvSpPr/>
          <p:nvPr/>
        </p:nvSpPr>
        <p:spPr>
          <a:xfrm>
            <a:off x="188976" y="154862"/>
            <a:ext cx="7394448" cy="9748678"/>
          </a:xfrm>
          <a:prstGeom prst="rect">
            <a:avLst/>
          </a:prstGeom>
          <a:noFill/>
          <a:ln w="19050">
            <a:solidFill>
              <a:srgbClr val="512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4267</TotalTime>
  <Words>146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Pristina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Falk Jones</dc:creator>
  <cp:lastModifiedBy>Jeanne Falk Jones</cp:lastModifiedBy>
  <cp:revision>18</cp:revision>
  <cp:lastPrinted>2024-01-25T02:00:17Z</cp:lastPrinted>
  <dcterms:created xsi:type="dcterms:W3CDTF">2023-01-16T17:27:25Z</dcterms:created>
  <dcterms:modified xsi:type="dcterms:W3CDTF">2024-01-25T18:03:34Z</dcterms:modified>
</cp:coreProperties>
</file>